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257" r:id="rId3"/>
    <p:sldId id="351" r:id="rId4"/>
    <p:sldId id="259" r:id="rId5"/>
    <p:sldId id="352" r:id="rId6"/>
    <p:sldId id="260" r:id="rId7"/>
    <p:sldId id="261" r:id="rId8"/>
    <p:sldId id="265" r:id="rId9"/>
    <p:sldId id="268" r:id="rId10"/>
    <p:sldId id="269" r:id="rId11"/>
    <p:sldId id="272" r:id="rId12"/>
    <p:sldId id="275" r:id="rId13"/>
    <p:sldId id="276" r:id="rId14"/>
    <p:sldId id="277" r:id="rId15"/>
    <p:sldId id="278" r:id="rId16"/>
    <p:sldId id="279" r:id="rId17"/>
    <p:sldId id="280" r:id="rId18"/>
    <p:sldId id="282" r:id="rId19"/>
    <p:sldId id="283" r:id="rId20"/>
    <p:sldId id="285" r:id="rId21"/>
    <p:sldId id="286" r:id="rId22"/>
    <p:sldId id="287" r:id="rId23"/>
    <p:sldId id="288" r:id="rId24"/>
    <p:sldId id="350" r:id="rId25"/>
    <p:sldId id="293" r:id="rId26"/>
  </p:sldIdLst>
  <p:sldSz cx="9144000" cy="6858000" type="screen4x3"/>
  <p:notesSz cx="6858000" cy="90773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418" autoAdjust="0"/>
    <p:restoredTop sz="90929"/>
  </p:normalViewPr>
  <p:slideViewPr>
    <p:cSldViewPr>
      <p:cViewPr>
        <p:scale>
          <a:sx n="33" d="100"/>
          <a:sy n="33" d="100"/>
        </p:scale>
        <p:origin x="-942" y="-9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3187"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3188" name="Rectangle 4"/>
          <p:cNvSpPr>
            <a:spLocks noGrp="1" noChangeArrowheads="1"/>
          </p:cNvSpPr>
          <p:nvPr>
            <p:ph type="ftr" sz="quarter" idx="2"/>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3189" name="Rectangle 5"/>
          <p:cNvSpPr>
            <a:spLocks noGrp="1" noChangeArrowheads="1"/>
          </p:cNvSpPr>
          <p:nvPr>
            <p:ph type="sldNum" sz="quarter" idx="3"/>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15FA3D-2DA3-4503-961B-2F623AD245F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3251" name="Rectangle 3"/>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3252" name="Rectangle 4"/>
          <p:cNvSpPr>
            <a:spLocks noGrp="1" noRot="1" noChangeAspect="1" noChangeArrowheads="1" noTextEdit="1"/>
          </p:cNvSpPr>
          <p:nvPr>
            <p:ph type="sldImg" idx="2"/>
          </p:nvPr>
        </p:nvSpPr>
        <p:spPr bwMode="auto">
          <a:xfrm>
            <a:off x="1158875" y="681038"/>
            <a:ext cx="4538663" cy="3403600"/>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914400" y="4311650"/>
            <a:ext cx="50292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4" name="Rectangle 6"/>
          <p:cNvSpPr>
            <a:spLocks noGrp="1" noChangeArrowheads="1"/>
          </p:cNvSpPr>
          <p:nvPr>
            <p:ph type="ftr" sz="quarter" idx="4"/>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3255" name="Rectangle 7"/>
          <p:cNvSpPr>
            <a:spLocks noGrp="1" noChangeArrowheads="1"/>
          </p:cNvSpPr>
          <p:nvPr>
            <p:ph type="sldNum" sz="quarter" idx="5"/>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A6D9DC-F44F-46B2-B029-7BCCBB95D3D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87" name="Group 15"/>
          <p:cNvGrpSpPr>
            <a:grpSpLocks/>
          </p:cNvGrpSpPr>
          <p:nvPr/>
        </p:nvGrpSpPr>
        <p:grpSpPr bwMode="auto">
          <a:xfrm>
            <a:off x="0" y="0"/>
            <a:ext cx="9144000" cy="6918325"/>
            <a:chOff x="0" y="0"/>
            <a:chExt cx="5760" cy="4358"/>
          </a:xfrm>
        </p:grpSpPr>
        <p:sp>
          <p:nvSpPr>
            <p:cNvPr id="3074" name="Rectangle 2"/>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en-US"/>
            </a:p>
          </p:txBody>
        </p:sp>
        <p:sp>
          <p:nvSpPr>
            <p:cNvPr id="3075" name="Freeform 3"/>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en-US"/>
            </a:p>
          </p:txBody>
        </p:sp>
        <p:sp>
          <p:nvSpPr>
            <p:cNvPr id="3076" name="Freeform 4"/>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en-US"/>
            </a:p>
          </p:txBody>
        </p:sp>
        <p:sp>
          <p:nvSpPr>
            <p:cNvPr id="3077" name="Freeform 5"/>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en-US"/>
            </a:p>
          </p:txBody>
        </p:sp>
        <p:sp>
          <p:nvSpPr>
            <p:cNvPr id="3078" name="Freeform 6"/>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en-US"/>
            </a:p>
          </p:txBody>
        </p:sp>
        <p:sp>
          <p:nvSpPr>
            <p:cNvPr id="3079" name="Freeform 7"/>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en-US"/>
            </a:p>
          </p:txBody>
        </p:sp>
        <p:sp>
          <p:nvSpPr>
            <p:cNvPr id="3080" name="Freeform 8"/>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en-US"/>
            </a:p>
          </p:txBody>
        </p:sp>
        <p:sp>
          <p:nvSpPr>
            <p:cNvPr id="3081" name="Freeform 9"/>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en-US"/>
            </a:p>
          </p:txBody>
        </p:sp>
      </p:gr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088" name="Rectangle 16"/>
          <p:cNvSpPr>
            <a:spLocks noGrp="1" noChangeArrowheads="1"/>
          </p:cNvSpPr>
          <p:nvPr>
            <p:ph type="dt" sz="quarter" idx="2"/>
          </p:nvPr>
        </p:nvSpPr>
        <p:spPr/>
        <p:txBody>
          <a:bodyPr/>
          <a:lstStyle>
            <a:lvl1pPr>
              <a:spcBef>
                <a:spcPct val="0"/>
              </a:spcBef>
              <a:defRPr/>
            </a:lvl1pPr>
          </a:lstStyle>
          <a:p>
            <a:endParaRPr lang="en-US"/>
          </a:p>
        </p:txBody>
      </p:sp>
      <p:sp>
        <p:nvSpPr>
          <p:cNvPr id="3089" name="Rectangle 17"/>
          <p:cNvSpPr>
            <a:spLocks noGrp="1" noChangeArrowheads="1"/>
          </p:cNvSpPr>
          <p:nvPr>
            <p:ph type="ftr" sz="quarter" idx="3"/>
          </p:nvPr>
        </p:nvSpPr>
        <p:spPr/>
        <p:txBody>
          <a:bodyPr/>
          <a:lstStyle>
            <a:lvl1pPr>
              <a:spcBef>
                <a:spcPct val="0"/>
              </a:spcBef>
              <a:defRPr/>
            </a:lvl1pPr>
          </a:lstStyle>
          <a:p>
            <a:endParaRPr lang="en-US"/>
          </a:p>
        </p:txBody>
      </p:sp>
      <p:sp>
        <p:nvSpPr>
          <p:cNvPr id="3090" name="Rectangle 18"/>
          <p:cNvSpPr>
            <a:spLocks noGrp="1" noChangeArrowheads="1"/>
          </p:cNvSpPr>
          <p:nvPr>
            <p:ph type="sldNum" sz="quarter" idx="4"/>
          </p:nvPr>
        </p:nvSpPr>
        <p:spPr/>
        <p:txBody>
          <a:bodyPr/>
          <a:lstStyle>
            <a:lvl1pPr>
              <a:spcBef>
                <a:spcPct val="0"/>
              </a:spcBef>
              <a:defRPr/>
            </a:lvl1pPr>
          </a:lstStyle>
          <a:p>
            <a:fld id="{023F8463-87DD-4419-9706-532ECA7A5F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AB6F0E-7915-4CDA-BE36-4D8BD7D3AC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557B03-4145-4A70-89D1-A3F6CF0038C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124A63-BED3-4D3D-83AF-5DEE2C88F2A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56532D-7531-4510-B8B8-823EA1775C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A24EEB-E9C9-4409-A2E0-666767F916A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87727A-E73C-4144-9924-9EF26282A0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CE6308-6D12-40DE-935E-5E5BE6CD53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0C56487-D9B6-46D5-A516-506674F844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46186B-7FDD-4205-9C73-1B78AF8568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484E3E-C820-480B-867A-22AD45E0C5C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64" name="Group 16"/>
          <p:cNvGrpSpPr>
            <a:grpSpLocks/>
          </p:cNvGrpSpPr>
          <p:nvPr/>
        </p:nvGrpSpPr>
        <p:grpSpPr bwMode="auto">
          <a:xfrm>
            <a:off x="0" y="0"/>
            <a:ext cx="9144000" cy="6918325"/>
            <a:chOff x="0" y="0"/>
            <a:chExt cx="5760" cy="4358"/>
          </a:xfrm>
        </p:grpSpPr>
        <p:sp>
          <p:nvSpPr>
            <p:cNvPr id="2050" name="Rectangle 2"/>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en-US"/>
            </a:p>
          </p:txBody>
        </p:sp>
        <p:sp>
          <p:nvSpPr>
            <p:cNvPr id="2051" name="Freeform 3"/>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en-US"/>
            </a:p>
          </p:txBody>
        </p:sp>
        <p:sp>
          <p:nvSpPr>
            <p:cNvPr id="2052" name="Freeform 4"/>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en-US"/>
            </a:p>
          </p:txBody>
        </p:sp>
        <p:sp>
          <p:nvSpPr>
            <p:cNvPr id="2053" name="Freeform 5"/>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en-US"/>
            </a:p>
          </p:txBody>
        </p:sp>
        <p:sp>
          <p:nvSpPr>
            <p:cNvPr id="2054" name="Freeform 6"/>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en-US"/>
            </a:p>
          </p:txBody>
        </p:sp>
        <p:sp>
          <p:nvSpPr>
            <p:cNvPr id="2055" name="Freeform 7"/>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en-US"/>
            </a:p>
          </p:txBody>
        </p:sp>
        <p:sp>
          <p:nvSpPr>
            <p:cNvPr id="2056" name="Freeform 8"/>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en-US"/>
            </a:p>
          </p:txBody>
        </p:sp>
        <p:sp>
          <p:nvSpPr>
            <p:cNvPr id="2057" name="Freeform 9"/>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en-US"/>
            </a:p>
          </p:txBody>
        </p:sp>
      </p:grpSp>
      <p:sp>
        <p:nvSpPr>
          <p:cNvPr id="2058" name="Rectangle 10"/>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lvl1pPr>
          </a:lstStyle>
          <a:p>
            <a:endParaRPr lang="en-US"/>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lvl1pPr>
          </a:lstStyle>
          <a:p>
            <a:endParaRPr lang="en-US"/>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lvl1pPr>
          </a:lstStyle>
          <a:p>
            <a:fld id="{1B9FECCF-067C-4333-9232-44EF26172E2B}" type="slidenum">
              <a:rPr lang="en-US"/>
              <a:pPr/>
              <a:t>‹#›</a:t>
            </a:fld>
            <a:endParaRPr lang="en-US"/>
          </a:p>
        </p:txBody>
      </p:sp>
      <p:sp>
        <p:nvSpPr>
          <p:cNvPr id="2063" name="Rectangle 15"/>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85ECD21-B2B5-40DC-933F-908D4ABB7D7E}" type="slidenum">
              <a:rPr lang="en-US"/>
              <a:pPr/>
              <a:t>1</a:t>
            </a:fld>
            <a:endParaRPr lang="en-US" dirty="0"/>
          </a:p>
        </p:txBody>
      </p:sp>
      <p:sp>
        <p:nvSpPr>
          <p:cNvPr id="25602" name="Rectangle 2"/>
          <p:cNvSpPr>
            <a:spLocks noGrp="1" noChangeArrowheads="1"/>
          </p:cNvSpPr>
          <p:nvPr>
            <p:ph type="title"/>
          </p:nvPr>
        </p:nvSpPr>
        <p:spPr/>
        <p:txBody>
          <a:bodyPr/>
          <a:lstStyle/>
          <a:p>
            <a:pPr algn="l"/>
            <a:endParaRPr lang="en-US" dirty="0"/>
          </a:p>
        </p:txBody>
      </p:sp>
      <p:sp>
        <p:nvSpPr>
          <p:cNvPr id="25603" name="Rectangle 3"/>
          <p:cNvSpPr>
            <a:spLocks noGrp="1" noChangeArrowheads="1"/>
          </p:cNvSpPr>
          <p:nvPr>
            <p:ph type="body" idx="1"/>
          </p:nvPr>
        </p:nvSpPr>
        <p:spPr/>
        <p:txBody>
          <a:bodyPr/>
          <a:lstStyle/>
          <a:p>
            <a:endParaRPr lang="en-US" dirty="0"/>
          </a:p>
          <a:p>
            <a:endParaRPr lang="en-US" dirty="0"/>
          </a:p>
          <a:p>
            <a:endParaRPr lang="en-US" dirty="0"/>
          </a:p>
          <a:p>
            <a:endParaRPr lang="en-US" dirty="0"/>
          </a:p>
          <a:p>
            <a:pPr>
              <a:buFontTx/>
              <a:buNone/>
            </a:pPr>
            <a:endParaRPr lang="en-US" dirty="0"/>
          </a:p>
        </p:txBody>
      </p:sp>
      <p:pic>
        <p:nvPicPr>
          <p:cNvPr id="25605" name="Picture 5"/>
          <p:cNvPicPr>
            <a:picLocks noChangeAspect="1" noChangeArrowheads="1"/>
          </p:cNvPicPr>
          <p:nvPr/>
        </p:nvPicPr>
        <p:blipFill>
          <a:blip r:embed="rId2"/>
          <a:srcRect/>
          <a:stretch>
            <a:fillRect/>
          </a:stretch>
        </p:blipFill>
        <p:spPr bwMode="auto">
          <a:xfrm>
            <a:off x="1905856" y="1"/>
            <a:ext cx="5409344" cy="6858000"/>
          </a:xfrm>
          <a:prstGeom prst="rect">
            <a:avLst/>
          </a:prstGeom>
          <a:noFill/>
          <a:ln w="9525">
            <a:noFill/>
            <a:miter lim="800000"/>
            <a:headEnd/>
            <a:tailEnd/>
          </a:ln>
          <a:effectLst/>
        </p:spPr>
      </p:pic>
      <p:sp>
        <p:nvSpPr>
          <p:cNvPr id="8" name="TextBox 7"/>
          <p:cNvSpPr txBox="1"/>
          <p:nvPr/>
        </p:nvSpPr>
        <p:spPr>
          <a:xfrm>
            <a:off x="0" y="6596390"/>
            <a:ext cx="1371600" cy="261610"/>
          </a:xfrm>
          <a:prstGeom prst="rect">
            <a:avLst/>
          </a:prstGeom>
          <a:noFill/>
        </p:spPr>
        <p:txBody>
          <a:bodyPr wrap="square" rtlCol="0">
            <a:spAutoFit/>
          </a:bodyPr>
          <a:lstStyle/>
          <a:p>
            <a:r>
              <a:rPr lang="en-US" sz="1100" dirty="0" smtClean="0"/>
              <a:t>By: Chris Orlando</a:t>
            </a:r>
            <a:endParaRPr lang="en-US"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E5A2A1-7861-4DE1-9231-82EA5F3EF6BB}" type="slidenum">
              <a:rPr lang="en-US"/>
              <a:pPr/>
              <a:t>10</a:t>
            </a:fld>
            <a:endParaRPr lang="en-US"/>
          </a:p>
        </p:txBody>
      </p:sp>
      <p:sp>
        <p:nvSpPr>
          <p:cNvPr id="38914" name="Rectangle 2"/>
          <p:cNvSpPr>
            <a:spLocks noGrp="1" noChangeArrowheads="1"/>
          </p:cNvSpPr>
          <p:nvPr>
            <p:ph type="title"/>
          </p:nvPr>
        </p:nvSpPr>
        <p:spPr/>
        <p:txBody>
          <a:bodyPr/>
          <a:lstStyle/>
          <a:p>
            <a:r>
              <a:rPr lang="en-US"/>
              <a:t>BUDDHA AND ‘ULTIMATE QUESTIONS’ </a:t>
            </a:r>
          </a:p>
        </p:txBody>
      </p:sp>
      <p:sp>
        <p:nvSpPr>
          <p:cNvPr id="38915" name="Rectangle 3"/>
          <p:cNvSpPr>
            <a:spLocks noGrp="1" noChangeArrowheads="1"/>
          </p:cNvSpPr>
          <p:nvPr>
            <p:ph type="body" idx="1"/>
          </p:nvPr>
        </p:nvSpPr>
        <p:spPr/>
        <p:txBody>
          <a:bodyPr/>
          <a:lstStyle/>
          <a:p>
            <a:pPr>
              <a:buFontTx/>
              <a:buChar char="-"/>
            </a:pPr>
            <a:endParaRPr lang="en-US" dirty="0"/>
          </a:p>
          <a:p>
            <a:pPr>
              <a:buFontTx/>
              <a:buChar char="-"/>
            </a:pPr>
            <a:r>
              <a:rPr lang="en-US" dirty="0"/>
              <a:t>Nature of the soul</a:t>
            </a:r>
          </a:p>
          <a:p>
            <a:pPr>
              <a:buFontTx/>
              <a:buChar char="-"/>
            </a:pPr>
            <a:r>
              <a:rPr lang="en-US" dirty="0"/>
              <a:t>Life after death</a:t>
            </a:r>
          </a:p>
          <a:p>
            <a:pPr>
              <a:buFontTx/>
              <a:buChar char="-"/>
            </a:pPr>
            <a:r>
              <a:rPr lang="en-US" dirty="0"/>
              <a:t>Origin of the universe</a:t>
            </a:r>
          </a:p>
          <a:p>
            <a:pPr>
              <a:buFontTx/>
              <a:buChar char="-"/>
            </a:pPr>
            <a:endParaRPr lang="en-US" dirty="0"/>
          </a:p>
          <a:p>
            <a:pPr>
              <a:buFontTx/>
              <a:buChar char="-"/>
            </a:pPr>
            <a:r>
              <a:rPr lang="en-US" dirty="0"/>
              <a:t>NOT </a:t>
            </a:r>
            <a:r>
              <a:rPr lang="en-US" dirty="0" smtClean="0"/>
              <a:t>ADDRESSED</a:t>
            </a:r>
          </a:p>
          <a:p>
            <a:pPr>
              <a:buFontTx/>
              <a:buChar char="-"/>
            </a:pPr>
            <a:r>
              <a:rPr lang="en-US" b="1" dirty="0" smtClean="0">
                <a:solidFill>
                  <a:srgbClr val="00B050"/>
                </a:solidFill>
              </a:rPr>
              <a:t>**</a:t>
            </a:r>
            <a:r>
              <a:rPr lang="en-US" b="1" i="1" dirty="0" smtClean="0">
                <a:solidFill>
                  <a:srgbClr val="00B050"/>
                </a:solidFill>
              </a:rPr>
              <a:t>Do other religions address these questions</a:t>
            </a:r>
            <a:endParaRPr lang="en-US" b="1" dirty="0">
              <a:solidFill>
                <a:srgbClr val="00B050"/>
              </a:solidFill>
            </a:endParaRPr>
          </a:p>
          <a:p>
            <a:pPr>
              <a:buFontTx/>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ANALOGY:</a:t>
            </a:r>
          </a:p>
        </p:txBody>
      </p:sp>
      <p:sp>
        <p:nvSpPr>
          <p:cNvPr id="41987" name="Rectangle 3"/>
          <p:cNvSpPr>
            <a:spLocks noGrp="1" noChangeArrowheads="1"/>
          </p:cNvSpPr>
          <p:nvPr>
            <p:ph type="body" idx="1"/>
          </p:nvPr>
        </p:nvSpPr>
        <p:spPr>
          <a:noFill/>
        </p:spPr>
        <p:txBody>
          <a:bodyPr/>
          <a:lstStyle/>
          <a:p>
            <a:endParaRPr lang="en-US"/>
          </a:p>
          <a:p>
            <a:r>
              <a:rPr lang="en-US"/>
              <a:t>BUDDHA TEACHINGS = RAFT</a:t>
            </a:r>
          </a:p>
          <a:p>
            <a:r>
              <a:rPr lang="en-US"/>
              <a:t>SHORE = NIRVANA</a:t>
            </a:r>
          </a:p>
          <a:p>
            <a:r>
              <a:rPr lang="en-US" b="1">
                <a:solidFill>
                  <a:schemeClr val="tx2"/>
                </a:solidFill>
              </a:rPr>
              <a:t>BUT:  </a:t>
            </a:r>
            <a:r>
              <a:rPr lang="en-US"/>
              <a:t>THE SHORE IS NOT DESCRIBED</a:t>
            </a:r>
          </a:p>
          <a:p>
            <a:r>
              <a:rPr lang="en-US"/>
              <a:t>MAKE-UP OF RAFT IS THE </a:t>
            </a:r>
            <a:r>
              <a:rPr lang="en-US" b="1">
                <a:solidFill>
                  <a:schemeClr val="tx2"/>
                </a:solidFill>
              </a:rPr>
              <a:t>BUDDHA’S TEACHINGS</a:t>
            </a:r>
          </a:p>
          <a:p>
            <a:endParaRPr lang="en-US" b="1">
              <a:solidFill>
                <a:schemeClr val="tx2"/>
              </a:solidFill>
            </a:endParaRPr>
          </a:p>
        </p:txBody>
      </p:sp>
      <p:pic>
        <p:nvPicPr>
          <p:cNvPr id="41988" name="Picture 4" descr="buddha thumbnail 4"/>
          <p:cNvPicPr>
            <a:picLocks noChangeAspect="1" noChangeArrowheads="1"/>
          </p:cNvPicPr>
          <p:nvPr/>
        </p:nvPicPr>
        <p:blipFill>
          <a:blip r:embed="rId2"/>
          <a:srcRect/>
          <a:stretch>
            <a:fillRect/>
          </a:stretch>
        </p:blipFill>
        <p:spPr bwMode="auto">
          <a:xfrm>
            <a:off x="4191000" y="5562600"/>
            <a:ext cx="365125" cy="365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186DC5E-1F75-4430-BF21-0E3B6C1A1068}" type="slidenum">
              <a:rPr lang="en-US"/>
              <a:pPr/>
              <a:t>12</a:t>
            </a:fld>
            <a:endParaRPr lang="en-US"/>
          </a:p>
        </p:txBody>
      </p:sp>
      <p:sp>
        <p:nvSpPr>
          <p:cNvPr id="45058" name="Rectangle 2"/>
          <p:cNvSpPr>
            <a:spLocks noGrp="1" noChangeArrowheads="1"/>
          </p:cNvSpPr>
          <p:nvPr>
            <p:ph type="title"/>
          </p:nvPr>
        </p:nvSpPr>
        <p:spPr/>
        <p:txBody>
          <a:bodyPr/>
          <a:lstStyle/>
          <a:p>
            <a:r>
              <a:rPr lang="en-US"/>
              <a:t>FIRST NOBLE TRUTH:</a:t>
            </a:r>
          </a:p>
        </p:txBody>
      </p:sp>
      <p:sp>
        <p:nvSpPr>
          <p:cNvPr id="45059" name="Rectangle 3"/>
          <p:cNvSpPr>
            <a:spLocks noGrp="1" noChangeArrowheads="1"/>
          </p:cNvSpPr>
          <p:nvPr>
            <p:ph type="body" idx="1"/>
          </p:nvPr>
        </p:nvSpPr>
        <p:spPr/>
        <p:txBody>
          <a:bodyPr/>
          <a:lstStyle/>
          <a:p>
            <a:pPr>
              <a:buFontTx/>
              <a:buNone/>
            </a:pPr>
            <a:r>
              <a:rPr lang="en-US" sz="3600" b="1">
                <a:solidFill>
                  <a:schemeClr val="folHlink"/>
                </a:solidFill>
              </a:rPr>
              <a:t>LIFE INEVITABLY INVOLVES SUFFERING:</a:t>
            </a:r>
            <a:endParaRPr lang="en-US" b="1"/>
          </a:p>
          <a:p>
            <a:pPr>
              <a:buFontTx/>
              <a:buChar char="-"/>
            </a:pPr>
            <a:r>
              <a:rPr lang="en-US" b="1"/>
              <a:t>Imperfect</a:t>
            </a:r>
          </a:p>
          <a:p>
            <a:pPr>
              <a:buFontTx/>
              <a:buChar char="-"/>
            </a:pPr>
            <a:r>
              <a:rPr lang="en-US" sz="3600" b="1"/>
              <a:t>Illness</a:t>
            </a:r>
          </a:p>
          <a:p>
            <a:pPr>
              <a:buFontTx/>
              <a:buChar char="-"/>
            </a:pPr>
            <a:r>
              <a:rPr lang="en-US" sz="3600" b="1"/>
              <a:t>Hateful</a:t>
            </a:r>
          </a:p>
          <a:p>
            <a:pPr>
              <a:buFontTx/>
              <a:buChar char="-"/>
            </a:pPr>
            <a:r>
              <a:rPr lang="en-US" sz="3600" b="1"/>
              <a:t>Separation</a:t>
            </a:r>
          </a:p>
          <a:p>
            <a:pPr>
              <a:buFontTx/>
              <a:buChar char="-"/>
            </a:pPr>
            <a:endParaRPr lang="en-US" sz="3600" b="1"/>
          </a:p>
        </p:txBody>
      </p:sp>
      <p:pic>
        <p:nvPicPr>
          <p:cNvPr id="45060" name="Picture 4" descr="buddha thumbnail 6"/>
          <p:cNvPicPr>
            <a:picLocks noChangeAspect="1" noChangeArrowheads="1"/>
          </p:cNvPicPr>
          <p:nvPr/>
        </p:nvPicPr>
        <p:blipFill>
          <a:blip r:embed="rId2"/>
          <a:srcRect/>
          <a:stretch>
            <a:fillRect/>
          </a:stretch>
        </p:blipFill>
        <p:spPr bwMode="auto">
          <a:xfrm>
            <a:off x="4419600" y="5867400"/>
            <a:ext cx="365125" cy="365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EA893B7-C173-4565-8B76-48C5CE851C8C}" type="slidenum">
              <a:rPr lang="en-US"/>
              <a:pPr/>
              <a:t>13</a:t>
            </a:fld>
            <a:endParaRPr lang="en-US"/>
          </a:p>
        </p:txBody>
      </p:sp>
      <p:sp>
        <p:nvSpPr>
          <p:cNvPr id="46082" name="Rectangle 2"/>
          <p:cNvSpPr>
            <a:spLocks noGrp="1" noChangeArrowheads="1"/>
          </p:cNvSpPr>
          <p:nvPr>
            <p:ph type="title"/>
          </p:nvPr>
        </p:nvSpPr>
        <p:spPr/>
        <p:txBody>
          <a:bodyPr/>
          <a:lstStyle/>
          <a:p>
            <a:r>
              <a:rPr lang="en-US"/>
              <a:t>SECOND NOBLE TRUTH:</a:t>
            </a:r>
          </a:p>
        </p:txBody>
      </p:sp>
      <p:sp>
        <p:nvSpPr>
          <p:cNvPr id="46083" name="Rectangle 3"/>
          <p:cNvSpPr>
            <a:spLocks noGrp="1" noChangeArrowheads="1"/>
          </p:cNvSpPr>
          <p:nvPr>
            <p:ph type="body" idx="1"/>
          </p:nvPr>
        </p:nvSpPr>
        <p:spPr/>
        <p:txBody>
          <a:bodyPr/>
          <a:lstStyle/>
          <a:p>
            <a:pPr>
              <a:buFontTx/>
              <a:buNone/>
            </a:pPr>
            <a:r>
              <a:rPr lang="en-US" sz="3600" b="1">
                <a:solidFill>
                  <a:schemeClr val="folHlink"/>
                </a:solidFill>
              </a:rPr>
              <a:t>THE ORIGIN OF SUFFERING IS OUR DESIRES:</a:t>
            </a:r>
          </a:p>
          <a:p>
            <a:pPr>
              <a:buFontTx/>
              <a:buChar char="-"/>
            </a:pPr>
            <a:r>
              <a:rPr lang="en-US"/>
              <a:t>Grasping for pleasure</a:t>
            </a:r>
          </a:p>
          <a:p>
            <a:pPr>
              <a:buFontTx/>
              <a:buChar char="-"/>
            </a:pPr>
            <a:r>
              <a:rPr lang="en-US"/>
              <a:t>Grasping for becoming</a:t>
            </a:r>
          </a:p>
          <a:p>
            <a:pPr>
              <a:buFontTx/>
              <a:buChar char="-"/>
            </a:pPr>
            <a:r>
              <a:rPr lang="en-US"/>
              <a:t>Grasping for sensual delight</a:t>
            </a:r>
          </a:p>
          <a:p>
            <a:pPr>
              <a:buFontTx/>
              <a:buChar char="-"/>
            </a:pPr>
            <a:r>
              <a:rPr lang="en-US"/>
              <a:t>Grasping for what we don’t have</a:t>
            </a:r>
          </a:p>
        </p:txBody>
      </p:sp>
      <p:pic>
        <p:nvPicPr>
          <p:cNvPr id="46084" name="Picture 4" descr="buddha thumbnail 7"/>
          <p:cNvPicPr>
            <a:picLocks noChangeAspect="1" noChangeArrowheads="1"/>
          </p:cNvPicPr>
          <p:nvPr/>
        </p:nvPicPr>
        <p:blipFill>
          <a:blip r:embed="rId2"/>
          <a:srcRect/>
          <a:stretch>
            <a:fillRect/>
          </a:stretch>
        </p:blipFill>
        <p:spPr bwMode="auto">
          <a:xfrm>
            <a:off x="4343400" y="5715000"/>
            <a:ext cx="365125" cy="3651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2797FB5-4B18-4BA7-A142-157DB4B2283A}" type="slidenum">
              <a:rPr lang="en-US"/>
              <a:pPr/>
              <a:t>14</a:t>
            </a:fld>
            <a:endParaRPr lang="en-US"/>
          </a:p>
        </p:txBody>
      </p:sp>
      <p:sp>
        <p:nvSpPr>
          <p:cNvPr id="47106" name="Rectangle 2"/>
          <p:cNvSpPr>
            <a:spLocks noGrp="1" noChangeArrowheads="1"/>
          </p:cNvSpPr>
          <p:nvPr>
            <p:ph type="title"/>
          </p:nvPr>
        </p:nvSpPr>
        <p:spPr/>
        <p:txBody>
          <a:bodyPr/>
          <a:lstStyle/>
          <a:p>
            <a:r>
              <a:rPr lang="en-US"/>
              <a:t>THIRD NOBLE TRUTH:</a:t>
            </a:r>
          </a:p>
        </p:txBody>
      </p:sp>
      <p:sp>
        <p:nvSpPr>
          <p:cNvPr id="47107" name="Rectangle 3"/>
          <p:cNvSpPr>
            <a:spLocks noGrp="1" noChangeArrowheads="1"/>
          </p:cNvSpPr>
          <p:nvPr>
            <p:ph type="body" idx="1"/>
          </p:nvPr>
        </p:nvSpPr>
        <p:spPr/>
        <p:txBody>
          <a:bodyPr/>
          <a:lstStyle/>
          <a:p>
            <a:pPr>
              <a:buFontTx/>
              <a:buNone/>
            </a:pPr>
            <a:r>
              <a:rPr lang="en-US" sz="3600" b="1">
                <a:solidFill>
                  <a:schemeClr val="folHlink"/>
                </a:solidFill>
              </a:rPr>
              <a:t>SUFFERING WILL STOP WHEN DESIRES ARE STOPPED:</a:t>
            </a:r>
          </a:p>
          <a:p>
            <a:pPr>
              <a:buFontTx/>
              <a:buChar char="-"/>
            </a:pPr>
            <a:endParaRPr lang="en-US" b="1"/>
          </a:p>
          <a:p>
            <a:pPr>
              <a:buFontTx/>
              <a:buChar char="-"/>
            </a:pPr>
            <a:r>
              <a:rPr lang="en-US" b="1"/>
              <a:t>When the ‘grasping’ stops</a:t>
            </a:r>
          </a:p>
          <a:p>
            <a:pPr>
              <a:buFontTx/>
              <a:buChar char="-"/>
            </a:pPr>
            <a:r>
              <a:rPr lang="en-US" b="1"/>
              <a:t>Elimination of passions</a:t>
            </a:r>
          </a:p>
        </p:txBody>
      </p:sp>
      <p:pic>
        <p:nvPicPr>
          <p:cNvPr id="47108" name="Picture 4" descr="buddha thumbnail 7"/>
          <p:cNvPicPr>
            <a:picLocks noChangeAspect="1" noChangeArrowheads="1"/>
          </p:cNvPicPr>
          <p:nvPr/>
        </p:nvPicPr>
        <p:blipFill>
          <a:blip r:embed="rId2"/>
          <a:srcRect/>
          <a:stretch>
            <a:fillRect/>
          </a:stretch>
        </p:blipFill>
        <p:spPr bwMode="auto">
          <a:xfrm>
            <a:off x="4267200" y="5638800"/>
            <a:ext cx="365125" cy="3651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3DDC005-2478-4344-B396-15B5E4EAC1B8}" type="slidenum">
              <a:rPr lang="en-US"/>
              <a:pPr/>
              <a:t>15</a:t>
            </a:fld>
            <a:endParaRPr lang="en-US"/>
          </a:p>
        </p:txBody>
      </p:sp>
      <p:sp>
        <p:nvSpPr>
          <p:cNvPr id="48130" name="Rectangle 2"/>
          <p:cNvSpPr>
            <a:spLocks noGrp="1" noChangeArrowheads="1"/>
          </p:cNvSpPr>
          <p:nvPr>
            <p:ph type="title"/>
          </p:nvPr>
        </p:nvSpPr>
        <p:spPr/>
        <p:txBody>
          <a:bodyPr/>
          <a:lstStyle/>
          <a:p>
            <a:r>
              <a:rPr lang="en-US"/>
              <a:t>FOURTH NOBLE TRUTH:</a:t>
            </a:r>
          </a:p>
        </p:txBody>
      </p:sp>
      <p:sp>
        <p:nvSpPr>
          <p:cNvPr id="48131" name="Rectangle 3"/>
          <p:cNvSpPr>
            <a:spLocks noGrp="1" noChangeArrowheads="1"/>
          </p:cNvSpPr>
          <p:nvPr>
            <p:ph type="body" idx="1"/>
          </p:nvPr>
        </p:nvSpPr>
        <p:spPr/>
        <p:txBody>
          <a:bodyPr/>
          <a:lstStyle/>
          <a:p>
            <a:pPr>
              <a:buFontTx/>
              <a:buNone/>
            </a:pPr>
            <a:endParaRPr lang="en-US" sz="3600" b="1">
              <a:solidFill>
                <a:schemeClr val="folHlink"/>
              </a:solidFill>
            </a:endParaRPr>
          </a:p>
          <a:p>
            <a:pPr>
              <a:buFontTx/>
              <a:buNone/>
            </a:pPr>
            <a:endParaRPr lang="en-US" sz="3600" b="1">
              <a:solidFill>
                <a:schemeClr val="folHlink"/>
              </a:solidFill>
            </a:endParaRPr>
          </a:p>
          <a:p>
            <a:pPr>
              <a:buFontTx/>
              <a:buNone/>
            </a:pPr>
            <a:r>
              <a:rPr lang="en-US" sz="3600" b="1">
                <a:solidFill>
                  <a:schemeClr val="folHlink"/>
                </a:solidFill>
              </a:rPr>
              <a:t>THERE IS A WAY TO GET TO THIS POINT:  THE EIGHTFOLD PATH</a:t>
            </a:r>
          </a:p>
        </p:txBody>
      </p:sp>
      <p:pic>
        <p:nvPicPr>
          <p:cNvPr id="48132" name="Picture 4" descr="buddha thumbnail 9"/>
          <p:cNvPicPr>
            <a:picLocks noChangeAspect="1" noChangeArrowheads="1"/>
          </p:cNvPicPr>
          <p:nvPr/>
        </p:nvPicPr>
        <p:blipFill>
          <a:blip r:embed="rId2"/>
          <a:srcRect/>
          <a:stretch>
            <a:fillRect/>
          </a:stretch>
        </p:blipFill>
        <p:spPr bwMode="auto">
          <a:xfrm>
            <a:off x="4191000" y="5638800"/>
            <a:ext cx="365125" cy="3651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35F2383-4E23-499D-B932-46BB2E9DA366}" type="slidenum">
              <a:rPr lang="en-US"/>
              <a:pPr/>
              <a:t>16</a:t>
            </a:fld>
            <a:endParaRPr lang="en-US"/>
          </a:p>
        </p:txBody>
      </p:sp>
      <p:sp>
        <p:nvSpPr>
          <p:cNvPr id="49154" name="Rectangle 2"/>
          <p:cNvSpPr>
            <a:spLocks noGrp="1" noChangeArrowheads="1"/>
          </p:cNvSpPr>
          <p:nvPr>
            <p:ph type="title"/>
          </p:nvPr>
        </p:nvSpPr>
        <p:spPr/>
        <p:txBody>
          <a:bodyPr/>
          <a:lstStyle/>
          <a:p>
            <a:r>
              <a:rPr lang="en-US"/>
              <a:t>1) RIGHT UNDERSTANDING</a:t>
            </a:r>
          </a:p>
        </p:txBody>
      </p:sp>
      <p:sp>
        <p:nvSpPr>
          <p:cNvPr id="49155" name="Rectangle 3"/>
          <p:cNvSpPr>
            <a:spLocks noGrp="1" noChangeArrowheads="1"/>
          </p:cNvSpPr>
          <p:nvPr>
            <p:ph type="body" idx="1"/>
          </p:nvPr>
        </p:nvSpPr>
        <p:spPr/>
        <p:txBody>
          <a:bodyPr/>
          <a:lstStyle/>
          <a:p>
            <a:endParaRPr lang="en-US"/>
          </a:p>
          <a:p>
            <a:endParaRPr lang="en-US"/>
          </a:p>
          <a:p>
            <a:r>
              <a:rPr lang="en-US"/>
              <a:t>Understanding reality through the Four Noble Truths</a:t>
            </a:r>
          </a:p>
          <a:p>
            <a:r>
              <a:rPr lang="en-US"/>
              <a:t>Seeing through illusions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D31AA7-EF7E-480C-91CB-9523E165F580}" type="slidenum">
              <a:rPr lang="en-US"/>
              <a:pPr/>
              <a:t>17</a:t>
            </a:fld>
            <a:endParaRPr lang="en-US"/>
          </a:p>
        </p:txBody>
      </p:sp>
      <p:sp>
        <p:nvSpPr>
          <p:cNvPr id="50178" name="Rectangle 2"/>
          <p:cNvSpPr>
            <a:spLocks noGrp="1" noChangeArrowheads="1"/>
          </p:cNvSpPr>
          <p:nvPr>
            <p:ph type="title"/>
          </p:nvPr>
        </p:nvSpPr>
        <p:spPr/>
        <p:txBody>
          <a:bodyPr/>
          <a:lstStyle/>
          <a:p>
            <a:r>
              <a:rPr lang="en-US"/>
              <a:t>2) RIGHT THOUGHT/MOTIVES</a:t>
            </a:r>
          </a:p>
        </p:txBody>
      </p:sp>
      <p:sp>
        <p:nvSpPr>
          <p:cNvPr id="50179" name="Rectangle 3"/>
          <p:cNvSpPr>
            <a:spLocks noGrp="1" noChangeArrowheads="1"/>
          </p:cNvSpPr>
          <p:nvPr>
            <p:ph type="body" idx="1"/>
          </p:nvPr>
        </p:nvSpPr>
        <p:spPr/>
        <p:txBody>
          <a:bodyPr/>
          <a:lstStyle/>
          <a:p>
            <a:endParaRPr lang="en-US"/>
          </a:p>
          <a:p>
            <a:r>
              <a:rPr lang="en-US"/>
              <a:t>Uncover ‘unwholesome’ emotional roots that guide our thinking</a:t>
            </a:r>
          </a:p>
          <a:p>
            <a:r>
              <a:rPr lang="en-US"/>
              <a:t>Discover and weed out </a:t>
            </a:r>
          </a:p>
          <a:p>
            <a:r>
              <a:rPr lang="en-US"/>
              <a:t>Only then do we become free from self-centredness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C19107-A1AD-4321-A466-500BF3E25A99}" type="slidenum">
              <a:rPr lang="en-US"/>
              <a:pPr/>
              <a:t>18</a:t>
            </a:fld>
            <a:endParaRPr lang="en-US"/>
          </a:p>
        </p:txBody>
      </p:sp>
      <p:sp>
        <p:nvSpPr>
          <p:cNvPr id="63490" name="Rectangle 2"/>
          <p:cNvSpPr>
            <a:spLocks noGrp="1" noChangeArrowheads="1"/>
          </p:cNvSpPr>
          <p:nvPr>
            <p:ph type="title"/>
          </p:nvPr>
        </p:nvSpPr>
        <p:spPr/>
        <p:txBody>
          <a:bodyPr/>
          <a:lstStyle/>
          <a:p>
            <a:r>
              <a:rPr lang="en-US"/>
              <a:t>3) RIGHT SPEECH</a:t>
            </a:r>
          </a:p>
        </p:txBody>
      </p:sp>
      <p:sp>
        <p:nvSpPr>
          <p:cNvPr id="63491" name="Rectangle 3"/>
          <p:cNvSpPr>
            <a:spLocks noGrp="1" noChangeArrowheads="1"/>
          </p:cNvSpPr>
          <p:nvPr>
            <p:ph type="body" idx="1"/>
          </p:nvPr>
        </p:nvSpPr>
        <p:spPr/>
        <p:txBody>
          <a:bodyPr/>
          <a:lstStyle/>
          <a:p>
            <a:endParaRPr lang="en-US"/>
          </a:p>
          <a:p>
            <a:r>
              <a:rPr lang="en-US"/>
              <a:t>VS. - Vain talk, gossip, harsh words, lying</a:t>
            </a:r>
          </a:p>
          <a:p>
            <a:r>
              <a:rPr lang="en-US"/>
              <a:t>Communication must further truth and harmony</a:t>
            </a:r>
          </a:p>
          <a:p>
            <a:r>
              <a:rPr lang="en-US"/>
              <a:t>Including ‘self-talk’:  “May you be well and happy today…”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4) RIGHT ACTION</a:t>
            </a:r>
          </a:p>
        </p:txBody>
      </p:sp>
      <p:sp>
        <p:nvSpPr>
          <p:cNvPr id="64515" name="Rectangle 3"/>
          <p:cNvSpPr>
            <a:spLocks noGrp="1" noChangeArrowheads="1"/>
          </p:cNvSpPr>
          <p:nvPr>
            <p:ph type="body" idx="1"/>
          </p:nvPr>
        </p:nvSpPr>
        <p:spPr/>
        <p:txBody>
          <a:bodyPr/>
          <a:lstStyle/>
          <a:p>
            <a:pPr marL="609600" indent="-609600">
              <a:lnSpc>
                <a:spcPct val="90000"/>
              </a:lnSpc>
              <a:buFontTx/>
              <a:buNone/>
            </a:pPr>
            <a:r>
              <a:rPr lang="en-US" sz="2800" b="1">
                <a:solidFill>
                  <a:schemeClr val="folHlink"/>
                </a:solidFill>
              </a:rPr>
              <a:t>FIVE RULES OF MORAL CONDUCT:</a:t>
            </a:r>
          </a:p>
          <a:p>
            <a:pPr marL="609600" indent="-609600">
              <a:lnSpc>
                <a:spcPct val="90000"/>
              </a:lnSpc>
              <a:buFontTx/>
              <a:buNone/>
            </a:pPr>
            <a:endParaRPr lang="en-US" sz="2800"/>
          </a:p>
          <a:p>
            <a:pPr marL="609600" indent="-609600">
              <a:lnSpc>
                <a:spcPct val="90000"/>
              </a:lnSpc>
              <a:buFontTx/>
              <a:buAutoNum type="arabicParenR"/>
            </a:pPr>
            <a:r>
              <a:rPr lang="en-US" sz="2800"/>
              <a:t>DO NOT DESTROY LIFE</a:t>
            </a:r>
          </a:p>
          <a:p>
            <a:pPr marL="609600" indent="-609600">
              <a:lnSpc>
                <a:spcPct val="90000"/>
              </a:lnSpc>
              <a:buFontTx/>
              <a:buAutoNum type="arabicParenR"/>
            </a:pPr>
            <a:r>
              <a:rPr lang="en-US" sz="2800"/>
              <a:t>DO NOT STEAL</a:t>
            </a:r>
          </a:p>
          <a:p>
            <a:pPr marL="609600" indent="-609600">
              <a:lnSpc>
                <a:spcPct val="90000"/>
              </a:lnSpc>
              <a:buFontTx/>
              <a:buAutoNum type="arabicParenR"/>
            </a:pPr>
            <a:r>
              <a:rPr lang="en-US" sz="2800"/>
              <a:t>AVOID SEXUAL MISCONDUCT</a:t>
            </a:r>
          </a:p>
          <a:p>
            <a:pPr marL="609600" indent="-609600">
              <a:lnSpc>
                <a:spcPct val="90000"/>
              </a:lnSpc>
              <a:buFontTx/>
              <a:buAutoNum type="arabicParenR"/>
            </a:pPr>
            <a:r>
              <a:rPr lang="en-US" sz="2800"/>
              <a:t>DO NOT LIE</a:t>
            </a:r>
          </a:p>
          <a:p>
            <a:pPr marL="609600" indent="-609600">
              <a:lnSpc>
                <a:spcPct val="90000"/>
              </a:lnSpc>
              <a:buFontTx/>
              <a:buAutoNum type="arabicParenR"/>
            </a:pPr>
            <a:r>
              <a:rPr lang="en-US" sz="2800"/>
              <a:t>DO NOT USE INTOXICANTS</a:t>
            </a:r>
          </a:p>
          <a:p>
            <a:pPr marL="609600" indent="-609600">
              <a:lnSpc>
                <a:spcPct val="90000"/>
              </a:lnSpc>
              <a:buFontTx/>
              <a:buNone/>
            </a:pPr>
            <a:endParaRPr lang="en-US" sz="2800"/>
          </a:p>
          <a:p>
            <a:pPr marL="609600" indent="-609600">
              <a:lnSpc>
                <a:spcPct val="90000"/>
              </a:lnSpc>
              <a:buFontTx/>
              <a:buNone/>
            </a:pPr>
            <a:r>
              <a:rPr lang="en-US" sz="2800" b="1">
                <a:solidFill>
                  <a:schemeClr val="folHlink"/>
                </a:solidFill>
              </a:rPr>
              <a:t>ABOVE ALL: ALL ACTIONS SHOULD BE BASED ON CLEAR UNDERSTANDING</a:t>
            </a:r>
          </a:p>
          <a:p>
            <a:pPr marL="609600" indent="-609600">
              <a:lnSpc>
                <a:spcPct val="90000"/>
              </a:lnSpc>
              <a:buFontTx/>
              <a:buAutoNum type="arabicParenR"/>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61A60D-D5AE-4E30-8C4D-267AC38DCDBD}" type="slidenum">
              <a:rPr lang="en-US"/>
              <a:pPr/>
              <a:t>2</a:t>
            </a:fld>
            <a:endParaRPr lang="en-US"/>
          </a:p>
        </p:txBody>
      </p:sp>
      <p:sp>
        <p:nvSpPr>
          <p:cNvPr id="26626" name="Rectangle 2"/>
          <p:cNvSpPr>
            <a:spLocks noGrp="1" noChangeArrowheads="1"/>
          </p:cNvSpPr>
          <p:nvPr>
            <p:ph type="title"/>
          </p:nvPr>
        </p:nvSpPr>
        <p:spPr/>
        <p:txBody>
          <a:bodyPr/>
          <a:lstStyle/>
          <a:p>
            <a:pPr algn="l"/>
            <a:r>
              <a:rPr lang="en-US" dirty="0"/>
              <a:t>IS BUDDHISM A RELIGION?</a:t>
            </a:r>
          </a:p>
        </p:txBody>
      </p:sp>
      <p:sp>
        <p:nvSpPr>
          <p:cNvPr id="26627" name="Rectangle 3"/>
          <p:cNvSpPr>
            <a:spLocks noGrp="1" noChangeArrowheads="1"/>
          </p:cNvSpPr>
          <p:nvPr>
            <p:ph type="body" idx="1"/>
          </p:nvPr>
        </p:nvSpPr>
        <p:spPr/>
        <p:txBody>
          <a:bodyPr/>
          <a:lstStyle/>
          <a:p>
            <a:endParaRPr lang="en-US" dirty="0"/>
          </a:p>
          <a:p>
            <a:pPr algn="ctr"/>
            <a:r>
              <a:rPr lang="en-US" sz="5400" b="1" i="1" dirty="0" smtClean="0">
                <a:solidFill>
                  <a:srgbClr val="00B050"/>
                </a:solidFill>
              </a:rPr>
              <a:t>REVIEW:</a:t>
            </a:r>
            <a:r>
              <a:rPr lang="en-US" sz="5400" b="1" i="1" dirty="0" smtClean="0"/>
              <a:t>  WHAT WAS OUR CLASSROOM DEFNITION OF “RELIGION”?</a:t>
            </a:r>
            <a:endParaRPr lang="en-US" sz="54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A85F61-DE74-40F4-9472-3BFA9DA2F794}" type="slidenum">
              <a:rPr lang="en-US"/>
              <a:pPr/>
              <a:t>20</a:t>
            </a:fld>
            <a:endParaRPr lang="en-US"/>
          </a:p>
        </p:txBody>
      </p:sp>
      <p:sp>
        <p:nvSpPr>
          <p:cNvPr id="66562" name="Rectangle 2"/>
          <p:cNvSpPr>
            <a:spLocks noGrp="1" noChangeArrowheads="1"/>
          </p:cNvSpPr>
          <p:nvPr>
            <p:ph type="title"/>
          </p:nvPr>
        </p:nvSpPr>
        <p:spPr/>
        <p:txBody>
          <a:bodyPr/>
          <a:lstStyle/>
          <a:p>
            <a:r>
              <a:rPr lang="en-US"/>
              <a:t>5) RIGHT LIVELIHOOD</a:t>
            </a:r>
          </a:p>
        </p:txBody>
      </p:sp>
      <p:sp>
        <p:nvSpPr>
          <p:cNvPr id="66563" name="Rectangle 3"/>
          <p:cNvSpPr>
            <a:spLocks noGrp="1" noChangeArrowheads="1"/>
          </p:cNvSpPr>
          <p:nvPr>
            <p:ph type="body" idx="1"/>
          </p:nvPr>
        </p:nvSpPr>
        <p:spPr/>
        <p:txBody>
          <a:bodyPr/>
          <a:lstStyle/>
          <a:p>
            <a:endParaRPr lang="en-US"/>
          </a:p>
          <a:p>
            <a:endParaRPr lang="en-US"/>
          </a:p>
          <a:p>
            <a:r>
              <a:rPr lang="en-US"/>
              <a:t>How one makes their living</a:t>
            </a:r>
          </a:p>
          <a:p>
            <a:r>
              <a:rPr lang="en-US"/>
              <a:t>One’s work should not harm others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13E227-24F3-450C-8DE0-D7E3CB2C9CB3}" type="slidenum">
              <a:rPr lang="en-US"/>
              <a:pPr/>
              <a:t>21</a:t>
            </a:fld>
            <a:endParaRPr lang="en-US"/>
          </a:p>
        </p:txBody>
      </p:sp>
      <p:sp>
        <p:nvSpPr>
          <p:cNvPr id="67586" name="Rectangle 2"/>
          <p:cNvSpPr>
            <a:spLocks noGrp="1" noChangeArrowheads="1"/>
          </p:cNvSpPr>
          <p:nvPr>
            <p:ph type="title"/>
          </p:nvPr>
        </p:nvSpPr>
        <p:spPr/>
        <p:txBody>
          <a:bodyPr/>
          <a:lstStyle/>
          <a:p>
            <a:r>
              <a:rPr lang="en-US"/>
              <a:t>6) RIGHT EFFORT</a:t>
            </a:r>
          </a:p>
        </p:txBody>
      </p:sp>
      <p:sp>
        <p:nvSpPr>
          <p:cNvPr id="67587" name="Rectangle 3"/>
          <p:cNvSpPr>
            <a:spLocks noGrp="1" noChangeArrowheads="1"/>
          </p:cNvSpPr>
          <p:nvPr>
            <p:ph type="body" idx="1"/>
          </p:nvPr>
        </p:nvSpPr>
        <p:spPr/>
        <p:txBody>
          <a:bodyPr/>
          <a:lstStyle/>
          <a:p>
            <a:endParaRPr lang="en-US"/>
          </a:p>
          <a:p>
            <a:endParaRPr lang="en-US"/>
          </a:p>
          <a:p>
            <a:r>
              <a:rPr lang="en-US"/>
              <a:t>Refers to the constant effort that must be put into achieving these goals</a:t>
            </a:r>
          </a:p>
          <a:p>
            <a:r>
              <a:rPr lang="en-US"/>
              <a:t>IT TAKES EFFORT!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7) RIGHT MINDFULNESS</a:t>
            </a:r>
          </a:p>
        </p:txBody>
      </p:sp>
      <p:sp>
        <p:nvSpPr>
          <p:cNvPr id="68611" name="Rectangle 3"/>
          <p:cNvSpPr>
            <a:spLocks noGrp="1" noChangeArrowheads="1"/>
          </p:cNvSpPr>
          <p:nvPr>
            <p:ph type="body" idx="1"/>
          </p:nvPr>
        </p:nvSpPr>
        <p:spPr/>
        <p:txBody>
          <a:bodyPr/>
          <a:lstStyle/>
          <a:p>
            <a:pPr>
              <a:lnSpc>
                <a:spcPct val="90000"/>
              </a:lnSpc>
            </a:pPr>
            <a:r>
              <a:rPr lang="en-US"/>
              <a:t>The way to liberation is through the mind</a:t>
            </a:r>
          </a:p>
          <a:p>
            <a:pPr>
              <a:lnSpc>
                <a:spcPct val="90000"/>
              </a:lnSpc>
              <a:buFontTx/>
              <a:buNone/>
            </a:pPr>
            <a:endParaRPr lang="en-US" sz="3600" b="1">
              <a:solidFill>
                <a:schemeClr val="folHlink"/>
              </a:solidFill>
            </a:endParaRPr>
          </a:p>
          <a:p>
            <a:pPr algn="ctr">
              <a:lnSpc>
                <a:spcPct val="90000"/>
              </a:lnSpc>
              <a:buFontTx/>
              <a:buNone/>
            </a:pPr>
            <a:r>
              <a:rPr lang="en-US" sz="3600" b="1">
                <a:solidFill>
                  <a:schemeClr val="folHlink"/>
                </a:solidFill>
              </a:rPr>
              <a:t>“CHECK YOUR MIND</a:t>
            </a:r>
          </a:p>
          <a:p>
            <a:pPr algn="ctr">
              <a:lnSpc>
                <a:spcPct val="90000"/>
              </a:lnSpc>
              <a:buFontTx/>
              <a:buNone/>
            </a:pPr>
            <a:r>
              <a:rPr lang="en-US" sz="3600" b="1">
                <a:solidFill>
                  <a:schemeClr val="folHlink"/>
                </a:solidFill>
              </a:rPr>
              <a:t>BE ON GUARD</a:t>
            </a:r>
          </a:p>
          <a:p>
            <a:pPr algn="ctr">
              <a:lnSpc>
                <a:spcPct val="90000"/>
              </a:lnSpc>
              <a:buFontTx/>
              <a:buNone/>
            </a:pPr>
            <a:r>
              <a:rPr lang="en-US" sz="3600" b="1">
                <a:solidFill>
                  <a:schemeClr val="folHlink"/>
                </a:solidFill>
              </a:rPr>
              <a:t>PULL YOURSELF OUT</a:t>
            </a:r>
          </a:p>
          <a:p>
            <a:pPr algn="ctr">
              <a:lnSpc>
                <a:spcPct val="90000"/>
              </a:lnSpc>
              <a:buFontTx/>
              <a:buNone/>
            </a:pPr>
            <a:r>
              <a:rPr lang="en-US" sz="3600" b="1">
                <a:solidFill>
                  <a:schemeClr val="folHlink"/>
                </a:solidFill>
              </a:rPr>
              <a:t>LIKE AN ELEPHANT FROM THE MUD.”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8) RIGHT MEDITATION</a:t>
            </a:r>
          </a:p>
        </p:txBody>
      </p:sp>
      <p:sp>
        <p:nvSpPr>
          <p:cNvPr id="69635" name="Rectangle 3"/>
          <p:cNvSpPr>
            <a:spLocks noGrp="1" noChangeArrowheads="1"/>
          </p:cNvSpPr>
          <p:nvPr>
            <p:ph type="body" idx="1"/>
          </p:nvPr>
        </p:nvSpPr>
        <p:spPr/>
        <p:txBody>
          <a:bodyPr/>
          <a:lstStyle/>
          <a:p>
            <a:r>
              <a:rPr lang="en-US"/>
              <a:t>Applying mental discipline to quiet the mind</a:t>
            </a:r>
          </a:p>
          <a:p>
            <a:pPr>
              <a:buFontTx/>
              <a:buNone/>
            </a:pPr>
            <a:endParaRPr lang="en-US"/>
          </a:p>
          <a:p>
            <a:pPr>
              <a:buFontTx/>
              <a:buNone/>
            </a:pPr>
            <a:r>
              <a:rPr lang="en-US" b="1">
                <a:solidFill>
                  <a:schemeClr val="folHlink"/>
                </a:solidFill>
              </a:rPr>
              <a:t>THE MIND IS SUBTLE, INVISIBLE, AND TREACHEROUS</a:t>
            </a:r>
          </a:p>
          <a:p>
            <a:pPr>
              <a:buFontTx/>
              <a:buNone/>
            </a:pPr>
            <a:r>
              <a:rPr lang="en-US" b="1">
                <a:solidFill>
                  <a:schemeClr val="folHlink"/>
                </a:solidFill>
              </a:rPr>
              <a:t>USE SKILFUL MEANS TO SEE AND UNDERSTAND ITS NATURE</a:t>
            </a:r>
          </a:p>
          <a:p>
            <a:pPr>
              <a:buFontTx/>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17C7E0B-6F38-430C-8C7F-B4218D928017}" type="slidenum">
              <a:rPr lang="en-US"/>
              <a:pPr/>
              <a:t>24</a:t>
            </a:fld>
            <a:endParaRPr lang="en-US"/>
          </a:p>
        </p:txBody>
      </p:sp>
      <p:sp>
        <p:nvSpPr>
          <p:cNvPr id="138242" name="Rectangle 2"/>
          <p:cNvSpPr>
            <a:spLocks noGrp="1" noChangeArrowheads="1"/>
          </p:cNvSpPr>
          <p:nvPr>
            <p:ph type="title"/>
          </p:nvPr>
        </p:nvSpPr>
        <p:spPr/>
        <p:txBody>
          <a:bodyPr/>
          <a:lstStyle/>
          <a:p>
            <a:r>
              <a:rPr lang="en-US"/>
              <a:t>KARMA:</a:t>
            </a:r>
          </a:p>
        </p:txBody>
      </p:sp>
      <p:sp>
        <p:nvSpPr>
          <p:cNvPr id="138243" name="Rectangle 3"/>
          <p:cNvSpPr>
            <a:spLocks noGrp="1" noChangeArrowheads="1"/>
          </p:cNvSpPr>
          <p:nvPr>
            <p:ph type="body" idx="1"/>
          </p:nvPr>
        </p:nvSpPr>
        <p:spPr/>
        <p:txBody>
          <a:bodyPr/>
          <a:lstStyle/>
          <a:p>
            <a:r>
              <a:rPr lang="en-US" b="1"/>
              <a:t>CAUSE OF NEXT LIFE = KARMA</a:t>
            </a:r>
          </a:p>
          <a:p>
            <a:endParaRPr lang="en-US" b="1"/>
          </a:p>
          <a:p>
            <a:pPr>
              <a:buFontTx/>
              <a:buNone/>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65FB0D-CBA6-41B9-907C-4E6CD1C44A99}" type="slidenum">
              <a:rPr lang="en-US"/>
              <a:pPr/>
              <a:t>25</a:t>
            </a:fld>
            <a:endParaRPr lang="en-US"/>
          </a:p>
        </p:txBody>
      </p:sp>
      <p:sp>
        <p:nvSpPr>
          <p:cNvPr id="74754" name="Rectangle 2"/>
          <p:cNvSpPr>
            <a:spLocks noGrp="1" noChangeArrowheads="1"/>
          </p:cNvSpPr>
          <p:nvPr>
            <p:ph type="title"/>
          </p:nvPr>
        </p:nvSpPr>
        <p:spPr>
          <a:xfrm>
            <a:off x="609600" y="0"/>
            <a:ext cx="7772400" cy="1143000"/>
          </a:xfrm>
        </p:spPr>
        <p:txBody>
          <a:bodyPr/>
          <a:lstStyle/>
          <a:p>
            <a:r>
              <a:rPr lang="en-US"/>
              <a:t>NIRVANA</a:t>
            </a:r>
          </a:p>
        </p:txBody>
      </p:sp>
      <p:sp>
        <p:nvSpPr>
          <p:cNvPr id="74755" name="Rectangle 3"/>
          <p:cNvSpPr>
            <a:spLocks noGrp="1" noChangeArrowheads="1"/>
          </p:cNvSpPr>
          <p:nvPr>
            <p:ph type="body" idx="1"/>
          </p:nvPr>
        </p:nvSpPr>
        <p:spPr>
          <a:xfrm>
            <a:off x="685800" y="914400"/>
            <a:ext cx="7772400" cy="4114800"/>
          </a:xfrm>
        </p:spPr>
        <p:txBody>
          <a:bodyPr/>
          <a:lstStyle/>
          <a:p>
            <a:pPr algn="ctr">
              <a:lnSpc>
                <a:spcPct val="90000"/>
              </a:lnSpc>
              <a:buFontTx/>
              <a:buNone/>
            </a:pPr>
            <a:r>
              <a:rPr lang="en-US" sz="2400"/>
              <a:t>“No suffering for him</a:t>
            </a:r>
          </a:p>
          <a:p>
            <a:pPr algn="ctr">
              <a:lnSpc>
                <a:spcPct val="90000"/>
              </a:lnSpc>
              <a:buFontTx/>
              <a:buNone/>
            </a:pPr>
            <a:r>
              <a:rPr lang="en-US" sz="2400"/>
              <a:t>Who is free from sorrow</a:t>
            </a:r>
          </a:p>
          <a:p>
            <a:pPr algn="ctr">
              <a:lnSpc>
                <a:spcPct val="90000"/>
              </a:lnSpc>
              <a:buFontTx/>
              <a:buNone/>
            </a:pPr>
            <a:r>
              <a:rPr lang="en-US" sz="2400"/>
              <a:t>Free from the fetters of life</a:t>
            </a:r>
          </a:p>
          <a:p>
            <a:pPr algn="ctr">
              <a:lnSpc>
                <a:spcPct val="90000"/>
              </a:lnSpc>
              <a:buFontTx/>
              <a:buNone/>
            </a:pPr>
            <a:r>
              <a:rPr lang="en-US" sz="2400"/>
              <a:t>Free in everything he does</a:t>
            </a:r>
          </a:p>
          <a:p>
            <a:pPr algn="ctr">
              <a:lnSpc>
                <a:spcPct val="90000"/>
              </a:lnSpc>
              <a:buFontTx/>
              <a:buNone/>
            </a:pPr>
            <a:r>
              <a:rPr lang="en-US" sz="2400"/>
              <a:t>He has reached the end of his road…</a:t>
            </a:r>
          </a:p>
          <a:p>
            <a:pPr algn="ctr">
              <a:lnSpc>
                <a:spcPct val="90000"/>
              </a:lnSpc>
              <a:buFontTx/>
              <a:buNone/>
            </a:pPr>
            <a:endParaRPr lang="en-US" sz="2400"/>
          </a:p>
          <a:p>
            <a:pPr algn="ctr">
              <a:lnSpc>
                <a:spcPct val="90000"/>
              </a:lnSpc>
              <a:buFontTx/>
              <a:buNone/>
            </a:pPr>
            <a:r>
              <a:rPr lang="en-US" sz="2400"/>
              <a:t>Like a bird invisibly flying in the sky</a:t>
            </a:r>
          </a:p>
          <a:p>
            <a:pPr algn="ctr">
              <a:lnSpc>
                <a:spcPct val="90000"/>
              </a:lnSpc>
              <a:buFontTx/>
              <a:buNone/>
            </a:pPr>
            <a:r>
              <a:rPr lang="en-US" sz="2400"/>
              <a:t>He lives without possessions</a:t>
            </a:r>
          </a:p>
          <a:p>
            <a:pPr algn="ctr">
              <a:lnSpc>
                <a:spcPct val="90000"/>
              </a:lnSpc>
              <a:buFontTx/>
              <a:buNone/>
            </a:pPr>
            <a:r>
              <a:rPr lang="en-US" sz="2400"/>
              <a:t>Knowledge his food, freedom his world</a:t>
            </a:r>
          </a:p>
          <a:p>
            <a:pPr algn="ctr">
              <a:lnSpc>
                <a:spcPct val="90000"/>
              </a:lnSpc>
              <a:buFontTx/>
              <a:buNone/>
            </a:pPr>
            <a:r>
              <a:rPr lang="en-US" sz="2400"/>
              <a:t>While others wonder…</a:t>
            </a:r>
          </a:p>
          <a:p>
            <a:pPr algn="ctr">
              <a:lnSpc>
                <a:spcPct val="90000"/>
              </a:lnSpc>
              <a:buFontTx/>
              <a:buNone/>
            </a:pPr>
            <a:endParaRPr lang="en-US" sz="2400"/>
          </a:p>
          <a:p>
            <a:pPr algn="ctr">
              <a:lnSpc>
                <a:spcPct val="90000"/>
              </a:lnSpc>
              <a:buFontTx/>
              <a:buNone/>
            </a:pPr>
            <a:r>
              <a:rPr lang="en-US" sz="2400"/>
              <a:t>He has found freedom –</a:t>
            </a:r>
          </a:p>
          <a:p>
            <a:pPr algn="ctr">
              <a:lnSpc>
                <a:spcPct val="90000"/>
              </a:lnSpc>
              <a:buFontTx/>
              <a:buNone/>
            </a:pPr>
            <a:r>
              <a:rPr lang="en-US" sz="2400"/>
              <a:t>Peaceful his thinking, peaceful his speech</a:t>
            </a:r>
          </a:p>
          <a:p>
            <a:pPr algn="ctr">
              <a:lnSpc>
                <a:spcPct val="90000"/>
              </a:lnSpc>
              <a:buFontTx/>
              <a:buNone/>
            </a:pPr>
            <a:r>
              <a:rPr lang="en-US" sz="2400"/>
              <a:t>Peaceful his deed, tranquil his 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BUDDHISM A RELIGION?</a:t>
            </a:r>
            <a:endParaRPr lang="en-US" dirty="0"/>
          </a:p>
        </p:txBody>
      </p:sp>
      <p:sp>
        <p:nvSpPr>
          <p:cNvPr id="3" name="Content Placeholder 2"/>
          <p:cNvSpPr>
            <a:spLocks noGrp="1"/>
          </p:cNvSpPr>
          <p:nvPr>
            <p:ph idx="1"/>
          </p:nvPr>
        </p:nvSpPr>
        <p:spPr/>
        <p:txBody>
          <a:bodyPr/>
          <a:lstStyle/>
          <a:p>
            <a:r>
              <a:rPr lang="en-US" dirty="0" smtClean="0"/>
              <a:t>NO ‘GOD-NOTION’</a:t>
            </a:r>
          </a:p>
          <a:p>
            <a:r>
              <a:rPr lang="en-US" dirty="0" smtClean="0"/>
              <a:t>NO CREATOR</a:t>
            </a:r>
          </a:p>
          <a:p>
            <a:r>
              <a:rPr lang="en-US" dirty="0" smtClean="0"/>
              <a:t>DOES NOT SEEK TO BE ‘SAVED’</a:t>
            </a:r>
          </a:p>
          <a:p>
            <a:endParaRPr lang="en-US" dirty="0"/>
          </a:p>
        </p:txBody>
      </p:sp>
      <p:sp>
        <p:nvSpPr>
          <p:cNvPr id="4" name="Slide Number Placeholder 3"/>
          <p:cNvSpPr>
            <a:spLocks noGrp="1"/>
          </p:cNvSpPr>
          <p:nvPr>
            <p:ph type="sldNum" sz="quarter" idx="12"/>
          </p:nvPr>
        </p:nvSpPr>
        <p:spPr/>
        <p:txBody>
          <a:bodyPr/>
          <a:lstStyle/>
          <a:p>
            <a:fld id="{DE124A63-BED3-4D3D-83AF-5DEE2C88F2A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4D6B06-A6C7-4336-BE5C-B7B7A75B8DB2}" type="slidenum">
              <a:rPr lang="en-US"/>
              <a:pPr/>
              <a:t>4</a:t>
            </a:fld>
            <a:endParaRPr lang="en-US"/>
          </a:p>
        </p:txBody>
      </p:sp>
      <p:sp>
        <p:nvSpPr>
          <p:cNvPr id="28674" name="Rectangle 2"/>
          <p:cNvSpPr>
            <a:spLocks noGrp="1" noChangeArrowheads="1"/>
          </p:cNvSpPr>
          <p:nvPr>
            <p:ph type="title"/>
          </p:nvPr>
        </p:nvSpPr>
        <p:spPr/>
        <p:txBody>
          <a:bodyPr/>
          <a:lstStyle/>
          <a:p>
            <a:r>
              <a:rPr lang="en-US"/>
              <a:t>ESSENCE:</a:t>
            </a:r>
          </a:p>
        </p:txBody>
      </p:sp>
      <p:sp>
        <p:nvSpPr>
          <p:cNvPr id="28675" name="Rectangle 3"/>
          <p:cNvSpPr>
            <a:spLocks noGrp="1" noChangeArrowheads="1"/>
          </p:cNvSpPr>
          <p:nvPr>
            <p:ph type="body" idx="1"/>
          </p:nvPr>
        </p:nvSpPr>
        <p:spPr/>
        <p:txBody>
          <a:bodyPr/>
          <a:lstStyle/>
          <a:p>
            <a:endParaRPr lang="en-US" dirty="0"/>
          </a:p>
          <a:p>
            <a:r>
              <a:rPr lang="en-US" dirty="0"/>
              <a:t>Buddhism is a way of </a:t>
            </a:r>
            <a:r>
              <a:rPr lang="en-US" dirty="0" smtClean="0"/>
              <a:t>life/religion</a:t>
            </a:r>
            <a:endParaRPr lang="en-US" dirty="0"/>
          </a:p>
          <a:p>
            <a:r>
              <a:rPr lang="en-US" dirty="0"/>
              <a:t>Ethical</a:t>
            </a:r>
          </a:p>
          <a:p>
            <a:r>
              <a:rPr lang="en-US" dirty="0"/>
              <a:t>Psychological </a:t>
            </a:r>
          </a:p>
          <a:p>
            <a:r>
              <a:rPr lang="en-US" dirty="0"/>
              <a:t>Philosophy of BECOMING/AWAKENING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DECIDE!!!</a:t>
            </a:r>
            <a:endParaRPr lang="en-US" dirty="0"/>
          </a:p>
        </p:txBody>
      </p:sp>
      <p:sp>
        <p:nvSpPr>
          <p:cNvPr id="3" name="Content Placeholder 2"/>
          <p:cNvSpPr>
            <a:spLocks noGrp="1"/>
          </p:cNvSpPr>
          <p:nvPr>
            <p:ph idx="1"/>
          </p:nvPr>
        </p:nvSpPr>
        <p:spPr/>
        <p:txBody>
          <a:bodyPr/>
          <a:lstStyle/>
          <a:p>
            <a:r>
              <a:rPr lang="en-US" sz="4800" dirty="0" smtClean="0">
                <a:solidFill>
                  <a:srgbClr val="00B050"/>
                </a:solidFill>
              </a:rPr>
              <a:t>REVIEW:  </a:t>
            </a:r>
            <a:r>
              <a:rPr lang="en-US" sz="4800" dirty="0" smtClean="0"/>
              <a:t>Does Buddhism fit our definition of religion?</a:t>
            </a:r>
          </a:p>
          <a:p>
            <a:endParaRPr lang="en-US" sz="4800" dirty="0" smtClean="0"/>
          </a:p>
          <a:p>
            <a:r>
              <a:rPr lang="en-US" sz="4800" dirty="0" smtClean="0"/>
              <a:t>If not, should we change our definition?</a:t>
            </a:r>
          </a:p>
        </p:txBody>
      </p:sp>
      <p:sp>
        <p:nvSpPr>
          <p:cNvPr id="4" name="Slide Number Placeholder 3"/>
          <p:cNvSpPr>
            <a:spLocks noGrp="1"/>
          </p:cNvSpPr>
          <p:nvPr>
            <p:ph type="sldNum" sz="quarter" idx="12"/>
          </p:nvPr>
        </p:nvSpPr>
        <p:spPr/>
        <p:txBody>
          <a:bodyPr/>
          <a:lstStyle/>
          <a:p>
            <a:fld id="{DE124A63-BED3-4D3D-83AF-5DEE2C88F2A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CDC9A1-0234-4B4B-9307-BB5DAA7CB25A}" type="slidenum">
              <a:rPr lang="en-US"/>
              <a:pPr/>
              <a:t>6</a:t>
            </a:fld>
            <a:endParaRPr lang="en-US"/>
          </a:p>
        </p:txBody>
      </p:sp>
      <p:sp>
        <p:nvSpPr>
          <p:cNvPr id="29698" name="Rectangle 2"/>
          <p:cNvSpPr>
            <a:spLocks noGrp="1" noChangeArrowheads="1"/>
          </p:cNvSpPr>
          <p:nvPr>
            <p:ph type="title"/>
          </p:nvPr>
        </p:nvSpPr>
        <p:spPr/>
        <p:txBody>
          <a:bodyPr/>
          <a:lstStyle/>
          <a:p>
            <a:r>
              <a:rPr lang="en-US" sz="4800"/>
              <a:t>BUDDHIST ALTARS</a:t>
            </a:r>
            <a:r>
              <a:rPr lang="en-US"/>
              <a:t/>
            </a:r>
            <a:br>
              <a:rPr lang="en-US"/>
            </a:br>
            <a:endParaRPr lang="en-US"/>
          </a:p>
        </p:txBody>
      </p:sp>
      <p:sp>
        <p:nvSpPr>
          <p:cNvPr id="29699" name="Rectangle 3"/>
          <p:cNvSpPr>
            <a:spLocks noGrp="1" noChangeArrowheads="1"/>
          </p:cNvSpPr>
          <p:nvPr>
            <p:ph type="body" idx="1"/>
          </p:nvPr>
        </p:nvSpPr>
        <p:spPr/>
        <p:txBody>
          <a:bodyPr/>
          <a:lstStyle/>
          <a:p>
            <a:r>
              <a:rPr lang="en-US" dirty="0" smtClean="0"/>
              <a:t>Don’t focus on mother or father image</a:t>
            </a:r>
            <a:endParaRPr lang="en-US" dirty="0"/>
          </a:p>
          <a:p>
            <a:r>
              <a:rPr lang="en-US" dirty="0" smtClean="0"/>
              <a:t>Rather</a:t>
            </a:r>
            <a:r>
              <a:rPr lang="en-US" dirty="0"/>
              <a:t>, a </a:t>
            </a:r>
            <a:r>
              <a:rPr lang="en-US" b="1" dirty="0">
                <a:solidFill>
                  <a:schemeClr val="folHlink"/>
                </a:solidFill>
              </a:rPr>
              <a:t>psychological state</a:t>
            </a:r>
          </a:p>
          <a:p>
            <a:r>
              <a:rPr lang="en-US" dirty="0"/>
              <a:t>Profound meditation</a:t>
            </a:r>
          </a:p>
          <a:p>
            <a:r>
              <a:rPr lang="en-US" dirty="0"/>
              <a:t>Warm compassion</a:t>
            </a:r>
          </a:p>
          <a:p>
            <a:r>
              <a:rPr lang="en-US" dirty="0"/>
              <a:t>Fury against </a:t>
            </a:r>
            <a:r>
              <a:rPr lang="en-US" dirty="0" smtClean="0"/>
              <a:t>illusion</a:t>
            </a:r>
          </a:p>
          <a:p>
            <a:endParaRPr lang="en-US" dirty="0" smtClean="0"/>
          </a:p>
          <a:p>
            <a:r>
              <a:rPr lang="en-US" sz="3600" b="1" i="1" dirty="0" smtClean="0">
                <a:solidFill>
                  <a:srgbClr val="00B050"/>
                </a:solidFill>
              </a:rPr>
              <a:t>**What is an “altar”?  </a:t>
            </a:r>
            <a:endParaRPr lang="en-US" sz="3600" b="1" i="1"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a:p>
        </p:txBody>
      </p:sp>
      <p:sp>
        <p:nvSpPr>
          <p:cNvPr id="30723" name="Rectangle 3"/>
          <p:cNvSpPr>
            <a:spLocks noGrp="1" noChangeArrowheads="1"/>
          </p:cNvSpPr>
          <p:nvPr>
            <p:ph type="body" idx="1"/>
          </p:nvPr>
        </p:nvSpPr>
        <p:spPr/>
        <p:txBody>
          <a:bodyPr/>
          <a:lstStyle/>
          <a:p>
            <a:pPr>
              <a:buFontTx/>
              <a:buNone/>
            </a:pPr>
            <a:r>
              <a:rPr lang="en-US"/>
              <a:t>Buddha </a:t>
            </a:r>
          </a:p>
          <a:p>
            <a:pPr>
              <a:buFontTx/>
              <a:buNone/>
            </a:pPr>
            <a:r>
              <a:rPr lang="en-US"/>
              <a:t>under </a:t>
            </a:r>
          </a:p>
          <a:p>
            <a:pPr>
              <a:buFontTx/>
              <a:buNone/>
            </a:pPr>
            <a:r>
              <a:rPr lang="en-US"/>
              <a:t>Bodhi</a:t>
            </a:r>
          </a:p>
          <a:p>
            <a:pPr>
              <a:buFontTx/>
              <a:buNone/>
            </a:pPr>
            <a:r>
              <a:rPr lang="en-US"/>
              <a:t>Tree,</a:t>
            </a:r>
          </a:p>
          <a:p>
            <a:pPr>
              <a:buFontTx/>
              <a:buNone/>
            </a:pPr>
            <a:r>
              <a:rPr lang="en-US"/>
              <a:t>Sri </a:t>
            </a:r>
          </a:p>
          <a:p>
            <a:pPr>
              <a:buFontTx/>
              <a:buNone/>
            </a:pPr>
            <a:r>
              <a:rPr lang="en-US"/>
              <a:t>Lanka</a:t>
            </a:r>
          </a:p>
        </p:txBody>
      </p:sp>
      <p:pic>
        <p:nvPicPr>
          <p:cNvPr id="30724" name="Picture 4" descr="buddha under bodhi tree, sri lanka"/>
          <p:cNvPicPr>
            <a:picLocks noChangeAspect="1" noChangeArrowheads="1"/>
          </p:cNvPicPr>
          <p:nvPr/>
        </p:nvPicPr>
        <p:blipFill>
          <a:blip r:embed="rId2"/>
          <a:srcRect/>
          <a:stretch>
            <a:fillRect/>
          </a:stretch>
        </p:blipFill>
        <p:spPr bwMode="auto">
          <a:xfrm>
            <a:off x="2438400" y="914400"/>
            <a:ext cx="3962400" cy="53800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533400" y="0"/>
            <a:ext cx="7772400" cy="1143000"/>
          </a:xfrm>
        </p:spPr>
        <p:txBody>
          <a:bodyPr/>
          <a:lstStyle/>
          <a:p>
            <a:fld id="{7C93EBFD-0C36-487E-9557-EC79E35C8F05}" type="slidenum">
              <a:rPr lang="en-US"/>
              <a:pPr/>
              <a:t>8</a:t>
            </a:fld>
            <a:endParaRPr lang="en-US"/>
          </a:p>
        </p:txBody>
      </p:sp>
      <p:sp>
        <p:nvSpPr>
          <p:cNvPr id="34821" name="Rectangle 5"/>
          <p:cNvSpPr>
            <a:spLocks noGrp="1" noChangeArrowheads="1"/>
          </p:cNvSpPr>
          <p:nvPr>
            <p:ph type="body" idx="1"/>
          </p:nvPr>
        </p:nvSpPr>
        <p:spPr/>
        <p:txBody>
          <a:bodyPr/>
          <a:lstStyle/>
          <a:p>
            <a:pPr>
              <a:buFontTx/>
              <a:buNone/>
            </a:pPr>
            <a:endParaRPr lang="en-US"/>
          </a:p>
        </p:txBody>
      </p:sp>
      <p:pic>
        <p:nvPicPr>
          <p:cNvPr id="34822" name="Picture 6" descr="reclining buddha"/>
          <p:cNvPicPr>
            <a:picLocks noChangeAspect="1" noChangeArrowheads="1"/>
          </p:cNvPicPr>
          <p:nvPr/>
        </p:nvPicPr>
        <p:blipFill>
          <a:blip r:embed="rId2"/>
          <a:srcRect/>
          <a:stretch>
            <a:fillRect/>
          </a:stretch>
        </p:blipFill>
        <p:spPr bwMode="auto">
          <a:xfrm>
            <a:off x="2133600" y="2362200"/>
            <a:ext cx="5715000" cy="3581400"/>
          </a:xfrm>
          <a:prstGeom prst="rect">
            <a:avLst/>
          </a:prstGeom>
          <a:noFill/>
        </p:spPr>
      </p:pic>
      <p:sp>
        <p:nvSpPr>
          <p:cNvPr id="34823" name="Rectangle 7"/>
          <p:cNvSpPr>
            <a:spLocks noChangeArrowheads="1"/>
          </p:cNvSpPr>
          <p:nvPr/>
        </p:nvSpPr>
        <p:spPr bwMode="auto">
          <a:xfrm>
            <a:off x="533400" y="1295400"/>
            <a:ext cx="8229600" cy="396875"/>
          </a:xfrm>
          <a:prstGeom prst="rect">
            <a:avLst/>
          </a:prstGeom>
          <a:noFill/>
          <a:ln w="9525">
            <a:noFill/>
            <a:miter lim="800000"/>
            <a:headEnd/>
            <a:tailEnd/>
          </a:ln>
          <a:effectLst/>
        </p:spPr>
        <p:txBody>
          <a:bodyPr anchor="b"/>
          <a:lstStyle/>
          <a:p>
            <a:pPr algn="ctr"/>
            <a:r>
              <a:rPr lang="en-US" sz="2000">
                <a:solidFill>
                  <a:srgbClr val="CCCCCC"/>
                </a:solidFill>
              </a:rPr>
              <a:t>Gal Vihara, Polannaruwa.</a:t>
            </a:r>
            <a:br>
              <a:rPr lang="en-US" sz="2000">
                <a:solidFill>
                  <a:srgbClr val="CCCCCC"/>
                </a:solidFill>
              </a:rPr>
            </a:br>
            <a:r>
              <a:rPr lang="en-US" sz="2000">
                <a:solidFill>
                  <a:srgbClr val="CCCCCC"/>
                </a:solidFill>
              </a:rPr>
              <a:t>The Buddha is dying</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C1B67B-9103-4ACE-890A-F1DD862B6D85}" type="slidenum">
              <a:rPr lang="en-US"/>
              <a:pPr/>
              <a:t>9</a:t>
            </a:fld>
            <a:endParaRPr lang="en-US"/>
          </a:p>
        </p:txBody>
      </p:sp>
      <p:sp>
        <p:nvSpPr>
          <p:cNvPr id="37890" name="Rectangle 2"/>
          <p:cNvSpPr>
            <a:spLocks noGrp="1" noChangeArrowheads="1"/>
          </p:cNvSpPr>
          <p:nvPr>
            <p:ph type="title"/>
          </p:nvPr>
        </p:nvSpPr>
        <p:spPr/>
        <p:txBody>
          <a:bodyPr/>
          <a:lstStyle/>
          <a:p>
            <a:r>
              <a:rPr lang="en-US"/>
              <a:t>1993 CHICAGO PARLIAMENT OF THE WORLD RELIGIONS</a:t>
            </a:r>
          </a:p>
        </p:txBody>
      </p:sp>
      <p:sp>
        <p:nvSpPr>
          <p:cNvPr id="37891" name="Rectangle 3"/>
          <p:cNvSpPr>
            <a:spLocks noGrp="1" noChangeArrowheads="1"/>
          </p:cNvSpPr>
          <p:nvPr>
            <p:ph type="body" idx="1"/>
          </p:nvPr>
        </p:nvSpPr>
        <p:spPr/>
        <p:txBody>
          <a:bodyPr/>
          <a:lstStyle/>
          <a:p>
            <a:pPr>
              <a:buFontTx/>
              <a:buNone/>
            </a:pPr>
            <a:r>
              <a:rPr lang="en-US" sz="2000" b="1"/>
              <a:t>“The Buddha, the founder of Buddhism, was not God or a god.  He was a human being who attained full enlightenment through meditation and showed us the path of spiritual awakening and freedom.  Therefore, Buddhism is not a religion of God.   Buddhism is a religion of wisdom, enlightenment and compassion.  Like the worshippers of God who believe that salvation is available to all through confession of sin and a life a prayer, we Buddhists believe that salvation and enlightenment are available to all through the removal of delusion and a life of meditation/  However, unlike those who believe in God who is separate from us, Buddhists believe that Buddha, which means ‘one who is awake and enlightened’ is inherent in us all as Buddhanature or Buddhamind.”</a:t>
            </a:r>
            <a:r>
              <a:rPr lang="en-US" sz="20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Designs\Ribbons.pot</Template>
  <TotalTime>1832</TotalTime>
  <Words>701</Words>
  <Application>Microsoft PowerPoint</Application>
  <PresentationFormat>On-screen Show (4:3)</PresentationFormat>
  <Paragraphs>157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Ribbons</vt:lpstr>
      <vt:lpstr>Slide 1</vt:lpstr>
      <vt:lpstr>IS BUDDHISM A RELIGION?</vt:lpstr>
      <vt:lpstr>IS BUDDHISM A RELIGION?</vt:lpstr>
      <vt:lpstr>ESSENCE:</vt:lpstr>
      <vt:lpstr>YOU DECIDE!!!</vt:lpstr>
      <vt:lpstr>BUDDHIST ALTARS </vt:lpstr>
      <vt:lpstr>Slide 7</vt:lpstr>
      <vt:lpstr>8</vt:lpstr>
      <vt:lpstr>1993 CHICAGO PARLIAMENT OF THE WORLD RELIGIONS</vt:lpstr>
      <vt:lpstr>BUDDHA AND ‘ULTIMATE QUESTIONS’ </vt:lpstr>
      <vt:lpstr>ANALOGY:</vt:lpstr>
      <vt:lpstr>FIRST NOBLE TRUTH:</vt:lpstr>
      <vt:lpstr>SECOND NOBLE TRUTH:</vt:lpstr>
      <vt:lpstr>THIRD NOBLE TRUTH:</vt:lpstr>
      <vt:lpstr>FOURTH NOBLE TRUTH:</vt:lpstr>
      <vt:lpstr>1) RIGHT UNDERSTANDING</vt:lpstr>
      <vt:lpstr>2) RIGHT THOUGHT/MOTIVES</vt:lpstr>
      <vt:lpstr>3) RIGHT SPEECH</vt:lpstr>
      <vt:lpstr>4) RIGHT ACTION</vt:lpstr>
      <vt:lpstr>5) RIGHT LIVELIHOOD</vt:lpstr>
      <vt:lpstr>6) RIGHT EFFORT</vt:lpstr>
      <vt:lpstr>7) RIGHT MINDFULNESS</vt:lpstr>
      <vt:lpstr>8) RIGHT MEDITATION</vt:lpstr>
      <vt:lpstr>KARMA:</vt:lpstr>
      <vt:lpstr>NIRVANA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Doris Jakobsh</dc:creator>
  <cp:lastModifiedBy>Christopher Orlando</cp:lastModifiedBy>
  <cp:revision>62</cp:revision>
  <cp:lastPrinted>1601-01-01T00:00:00Z</cp:lastPrinted>
  <dcterms:created xsi:type="dcterms:W3CDTF">2002-01-31T00:34:59Z</dcterms:created>
  <dcterms:modified xsi:type="dcterms:W3CDTF">2009-11-18T05:02:31Z</dcterms:modified>
</cp:coreProperties>
</file>